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323" r:id="rId2"/>
    <p:sldId id="30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2" r:id="rId11"/>
    <p:sldId id="3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3238" autoAdjust="0"/>
  </p:normalViewPr>
  <p:slideViewPr>
    <p:cSldViewPr snapToGrid="0">
      <p:cViewPr>
        <p:scale>
          <a:sx n="71" d="100"/>
          <a:sy n="71" d="100"/>
        </p:scale>
        <p:origin x="-6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50AF-CA48-4A9D-BA4C-70735E9DE42B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42B82-4090-4429-BC73-6443307F4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5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85359"/>
            <a:ext cx="11957538" cy="649021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9D3269D6-4A36-4194-B87B-5C78FB3FF86C}"/>
              </a:ext>
            </a:extLst>
          </p:cNvPr>
          <p:cNvSpPr txBox="1">
            <a:spLocks/>
          </p:cNvSpPr>
          <p:nvPr/>
        </p:nvSpPr>
        <p:spPr>
          <a:xfrm>
            <a:off x="4607169" y="616722"/>
            <a:ext cx="635017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8000" smtClean="0">
                <a:cs typeface="AL-Mateen" pitchFamily="2" charset="-78"/>
              </a:rPr>
              <a:t>البرامج الإخبارية</a:t>
            </a:r>
            <a:endParaRPr lang="ar-SA" sz="8000" dirty="0">
              <a:cs typeface="AL-Mateen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F21D5F0-BDEA-4759-9389-D7744C890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326" y="3046906"/>
            <a:ext cx="9199862" cy="280528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77AB640-2EA5-4554-B5A3-5F04C01442BF}"/>
              </a:ext>
            </a:extLst>
          </p:cNvPr>
          <p:cNvSpPr txBox="1">
            <a:spLocks/>
          </p:cNvSpPr>
          <p:nvPr/>
        </p:nvSpPr>
        <p:spPr>
          <a:xfrm>
            <a:off x="1586066" y="4995700"/>
            <a:ext cx="2485291" cy="4726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E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د. عمرو الشيخه</a:t>
            </a:r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xmlns="" id="{18CAE28F-148F-4DE2-A077-70FB7DFC7868}"/>
              </a:ext>
            </a:extLst>
          </p:cNvPr>
          <p:cNvSpPr/>
          <p:nvPr/>
        </p:nvSpPr>
        <p:spPr>
          <a:xfrm>
            <a:off x="320261" y="84877"/>
            <a:ext cx="914400" cy="914400"/>
          </a:xfrm>
          <a:prstGeom prst="dodec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ar-SA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5325" y="4564814"/>
            <a:ext cx="17905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200" b="1" dirty="0">
                <a:latin typeface="Times New Roman" panose="02020603050405020304" pitchFamily="18" charset="0"/>
                <a:cs typeface="PT Bold Heading" panose="02010400000000000000" pitchFamily="2" charset="-78"/>
              </a:rPr>
              <a:t>د. سمية عرفات</a:t>
            </a:r>
            <a:endParaRPr lang="ar-EG" sz="2200" b="1" dirty="0"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99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02ADDD8-BC72-44C5-8B99-2E904FA129D4}"/>
              </a:ext>
            </a:extLst>
          </p:cNvPr>
          <p:cNvSpPr/>
          <p:nvPr/>
        </p:nvSpPr>
        <p:spPr>
          <a:xfrm>
            <a:off x="5725885" y="9903"/>
            <a:ext cx="6096000" cy="2488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srgbClr val="C0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حركات الكاميرا</a:t>
            </a:r>
            <a:r>
              <a:rPr lang="en-US" sz="28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800" b="1" dirty="0">
              <a:solidFill>
                <a:srgbClr val="C00000"/>
              </a:solidFill>
            </a:endParaRPr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زوم إن  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Zoom in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 6 ثواني</a:t>
            </a:r>
            <a:endParaRPr lang="en-US" b="1" dirty="0"/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زوم آوت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Zoom out 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 6 ثواني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/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تلت أَبْ </a:t>
            </a:r>
            <a:r>
              <a:rPr lang="en-US" b="1" dirty="0"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Tilt Up   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3 ثواني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/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تلت داون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 Tilt Down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 6 ثواني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/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بان يمين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 Ban Right 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 6 ثواني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/>
          </a:p>
          <a:p>
            <a:pPr marL="625475" lvl="0" indent="-3556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بان يسار 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 Ban Left</a:t>
            </a: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6 ثواني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827062C-74FC-4462-B5A8-F33FE2DA7149}"/>
              </a:ext>
            </a:extLst>
          </p:cNvPr>
          <p:cNvSpPr/>
          <p:nvPr/>
        </p:nvSpPr>
        <p:spPr>
          <a:xfrm>
            <a:off x="2267340" y="386528"/>
            <a:ext cx="9554546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طريقة إرسال التقرير</a:t>
            </a:r>
            <a:r>
              <a:rPr lang="en-US" sz="20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1688" lvl="0" indent="-354013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عن طريق سيارة النقل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 S N G </a:t>
            </a:r>
            <a:endParaRPr lang="en-US" sz="2400" b="1" dirty="0"/>
          </a:p>
          <a:p>
            <a:pPr marL="801688" lvl="0" indent="-354013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عن طريق البريد السريع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801688" lvl="0" indent="-354013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عن طريق الانترنت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4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وعند إرسال التقرير لأي قناة يرسل على الشكل التالي</a:t>
            </a:r>
            <a:r>
              <a:rPr lang="en-US" sz="2400" b="1" u="sng" dirty="0"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السلام عليكم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تحية وبعد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عنوان التقرير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المراسل: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مقدمة: تعريف بالحدث بسطرين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المداخلات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</a:rPr>
              <a:t>الاسم والتوصيف - المدة - التاريخ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2207722-CC52-447A-9F57-F524744D8C7C}"/>
              </a:ext>
            </a:extLst>
          </p:cNvPr>
          <p:cNvSpPr/>
          <p:nvPr/>
        </p:nvSpPr>
        <p:spPr>
          <a:xfrm>
            <a:off x="2118049" y="284379"/>
            <a:ext cx="940680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28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التقرير الإخباري</a:t>
            </a: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28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( تجربة عملية)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مكونات التقرير</a:t>
            </a:r>
            <a:r>
              <a:rPr lang="en-US" sz="2400" b="1" u="sng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فكرة الحدث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تعليق على التقرير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مداخلات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 مونتاج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جرافيك (خريطة - رسم بياني - توضيح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مؤثرات صوتية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صورة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6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0FAA868-0CDF-4B69-A82A-429094159408}"/>
              </a:ext>
            </a:extLst>
          </p:cNvPr>
          <p:cNvSpPr/>
          <p:nvPr/>
        </p:nvSpPr>
        <p:spPr>
          <a:xfrm>
            <a:off x="1831321" y="0"/>
            <a:ext cx="10442742" cy="653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69875" algn="r"/>
              </a:tabLst>
            </a:pPr>
            <a:r>
              <a:rPr lang="ar-S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فكرة 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الحدث</a:t>
            </a:r>
            <a:r>
              <a:rPr lang="ar-SA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لاب</a:t>
            </a:r>
            <a:r>
              <a:rPr lang="ar-S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د </a:t>
            </a: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أن يكون الحدث من الأحداث الهامة التي تستلزم تقربرا يضيف شيئا جديدا إلى الخبر، ويسهم في مزيد من التوضيح والإضافة للخبر.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r" rtl="1">
              <a:lnSpc>
                <a:spcPct val="115000"/>
              </a:lnSpc>
              <a:buFont typeface="+mj-lt"/>
              <a:buAutoNum type="arabicPeriod" startAt="2"/>
            </a:pP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التعليق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مضمون الحدث.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الحدث الأهم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الحدث المهم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خلفيات الحدث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أهم شروط التعليق على التقرير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مصداقية الحدث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الصوت معبر عن الحدث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الصوت يتوافق مع الصورة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خالي من الأخطاء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عرض النص قبل المونتاج مع مدقق لغوي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القناة تطلب أحياناً التعليق دون مداخلاست ولا استاندات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177800" algn="r" rtl="1">
              <a:buFont typeface="Symbol" panose="05050102010706020507" pitchFamily="18" charset="2"/>
              <a:buChar char=""/>
            </a:pP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يجب عدم التكرار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3D4C8EA-4A10-43C2-A768-CE94F2F2A071}"/>
              </a:ext>
            </a:extLst>
          </p:cNvPr>
          <p:cNvSpPr/>
          <p:nvPr/>
        </p:nvSpPr>
        <p:spPr>
          <a:xfrm>
            <a:off x="1940767" y="206593"/>
            <a:ext cx="950789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730" indent="-342900" algn="r" rtl="1">
              <a:lnSpc>
                <a:spcPct val="115000"/>
              </a:lnSpc>
              <a:buFont typeface="+mj-lt"/>
              <a:buAutoNum type="arabicPeriod" startAt="3"/>
            </a:pPr>
            <a:r>
              <a:rPr lang="ar-SA" sz="2800" b="1" dirty="0">
                <a:solidFill>
                  <a:srgbClr val="C00000"/>
                </a:solidFill>
                <a:ea typeface="Calibri" panose="020F0502020204030204" pitchFamily="34" charset="0"/>
              </a:rPr>
              <a:t>المداخلات</a:t>
            </a:r>
            <a:r>
              <a:rPr lang="en-US" sz="28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 </a:t>
            </a:r>
            <a:endParaRPr lang="en-US" sz="2800" dirty="0">
              <a:solidFill>
                <a:srgbClr val="C00000"/>
              </a:solidFill>
            </a:endParaRPr>
          </a:p>
          <a:p>
            <a:pPr algn="r" rtl="1">
              <a:spcAft>
                <a:spcPts val="0"/>
              </a:spcAft>
            </a:pPr>
            <a:r>
              <a:rPr lang="ar-SA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ملاحظات على المداخلات</a:t>
            </a:r>
            <a:r>
              <a:rPr lang="en-US" sz="2400" b="1" u="sng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ar-EG" sz="2400" b="1" u="sng" dirty="0" smtClean="0">
              <a:latin typeface="Simplified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spcAft>
                <a:spcPts val="0"/>
              </a:spcAft>
            </a:pPr>
            <a:endParaRPr lang="en-US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ar-SA" sz="2400" b="1" dirty="0" smtClean="0">
                <a:ea typeface="Calibri" panose="020F0502020204030204" pitchFamily="34" charset="0"/>
              </a:rPr>
              <a:t>الوقت </a:t>
            </a:r>
            <a:r>
              <a:rPr lang="ar-SA" sz="2400" b="1" dirty="0">
                <a:ea typeface="Calibri" panose="020F0502020204030204" pitchFamily="34" charset="0"/>
              </a:rPr>
              <a:t>المثالي 10 - 15 ثانية في كل مداخلة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عرض القسم الأهم من المداخلة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عدم التعريف بالمداخل أثناء التعليق وذكره بالتايتل ( العنوان)</a:t>
            </a:r>
            <a:r>
              <a:rPr lang="ar-SA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 </a:t>
            </a:r>
            <a:r>
              <a:rPr lang="ar-SA" sz="2400" b="1" dirty="0"/>
              <a:t>أخذ الإسم الكامل مع المعلومات من الشخص (توصيفه) + رقم الهاتف إن أمكن</a:t>
            </a:r>
            <a:r>
              <a:rPr lang="en-US" sz="2400" b="1" dirty="0"/>
              <a:t>.</a:t>
            </a:r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b="1" dirty="0"/>
              <a:t> </a:t>
            </a:r>
            <a:r>
              <a:rPr lang="ar-SA" sz="2400" b="1" dirty="0"/>
              <a:t>إدارة المداخلة بلطف ولباقة</a:t>
            </a:r>
            <a:r>
              <a:rPr lang="en-US" sz="2400" b="1" dirty="0"/>
              <a:t>.</a:t>
            </a:r>
            <a:endParaRPr lang="ar-SA" sz="2400" b="1" dirty="0"/>
          </a:p>
          <a:p>
            <a:pPr marL="719138" lvl="0" indent="-365125" algn="just" rtl="1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ar-SA" sz="2400" b="1" dirty="0"/>
              <a:t> ترك الصوت الطبيعي بطبقة منخفضة لكي يغلب عليها صوت المترجم، المرأة تترجم لها إمرأة، والرجل يترجم له رجل، (في حال مداخلة أجنبي).</a:t>
            </a:r>
            <a:endParaRPr lang="en-US" sz="2400" b="1" dirty="0"/>
          </a:p>
          <a:p>
            <a:pPr marL="719138" lvl="0" indent="-365125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078947A-83A7-4608-A13D-348AC71364F2}"/>
              </a:ext>
            </a:extLst>
          </p:cNvPr>
          <p:cNvSpPr/>
          <p:nvPr/>
        </p:nvSpPr>
        <p:spPr>
          <a:xfrm>
            <a:off x="2286000" y="248349"/>
            <a:ext cx="9349273" cy="4919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lvl="0" indent="-271463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إعطاء فكرة للمداخل عن موضوع المداخلة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271463" algn="r" rtl="1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الإنحراف بالمداخل بقدر 30 درجة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271463" algn="r" rtl="1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التناسب في الارتفاع بين المداخل والمراسل والكاميرا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271463" algn="r" rtl="1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يجب أن يكون نظر المداخل إلى المراسل مباشرة دون النظر إلى الكاميرا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271463" algn="r" rtl="1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إذا كان من الأهمية أن تكون هناك مداخلة طويلة نعمل على وضع صورة فاصلة (هز الرأس) أو اليد وحركتها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271463" algn="r" rtl="1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  <a:cs typeface="Simplified Arabic" panose="02020603050405020304" pitchFamily="18" charset="-78"/>
              </a:rPr>
              <a:t>كل مداخلة من زاوية (يمين - يسار - يمين - يسار).</a:t>
            </a:r>
            <a:endParaRPr lang="en-US" sz="2400" b="1" dirty="0"/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implified Arabic" panose="02020603050405020304" pitchFamily="18" charset="-78"/>
                <a:ea typeface="Calibri" panose="020F0502020204030204" pitchFamily="34" charset="0"/>
              </a:rPr>
              <a:t> 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8EABC88-1B21-4EE2-A32B-A6B89BDF99E4}"/>
              </a:ext>
            </a:extLst>
          </p:cNvPr>
          <p:cNvSpPr/>
          <p:nvPr/>
        </p:nvSpPr>
        <p:spPr>
          <a:xfrm>
            <a:off x="2099482" y="397000"/>
            <a:ext cx="9703837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r" rtl="1">
              <a:lnSpc>
                <a:spcPct val="115000"/>
              </a:lnSpc>
              <a:spcAft>
                <a:spcPts val="0"/>
              </a:spcAft>
              <a:tabLst>
                <a:tab pos="719455" algn="r"/>
              </a:tabLst>
            </a:pPr>
            <a:r>
              <a:rPr lang="ar-SA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وهناك عدة ملاحظات يجب أن يراعيها المراسل في تقريره الإخباري</a:t>
            </a:r>
            <a:r>
              <a:rPr lang="en-US" sz="2400" b="1" u="sng" dirty="0" smtClean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ar-EG" sz="2400" b="1" u="sng" dirty="0" smtClean="0">
              <a:solidFill>
                <a:srgbClr val="C00000"/>
              </a:solidFill>
              <a:latin typeface="Simplified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ar-EG" sz="800" b="1" dirty="0" smtClean="0">
              <a:ea typeface="Calibri" panose="020F0502020204030204" pitchFamily="34" charset="0"/>
            </a:endParaRPr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 smtClean="0">
                <a:ea typeface="Calibri" panose="020F0502020204030204" pitchFamily="34" charset="0"/>
              </a:rPr>
              <a:t>يجب </a:t>
            </a:r>
            <a:r>
              <a:rPr lang="ar-SA" sz="2400" b="1" dirty="0">
                <a:ea typeface="Calibri" panose="020F0502020204030204" pitchFamily="34" charset="0"/>
              </a:rPr>
              <a:t>أن يترافق التعليق مع الصورة بدقة متناهية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يجب أن يبدأ التعليق بمؤثرات صوتية مثلاً: أن نسمع صوت المتظاهرين وحماسهم وعند الكلام عن سيارات الإسعاف يجب أن نسمع صوت الإسعاف </a:t>
            </a:r>
            <a:endParaRPr lang="en-US" sz="2400" b="1" dirty="0"/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عندما أقرأ لافتة من خلال التعليق فذلك شيء جيد، وتأكيداً للخبر، ويمكن أن أدخل معلومة جديدة عن طريق المداخلة.</a:t>
            </a:r>
            <a:endParaRPr lang="en-US" sz="2400" b="1" dirty="0"/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قراءة الصورة تؤكِّد نجاح المراسل والتقرير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719138" lvl="0" indent="-365125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b="1" dirty="0">
                <a:ea typeface="Calibri" panose="020F0502020204030204" pitchFamily="34" charset="0"/>
              </a:rPr>
              <a:t>سياسة القناة تحكم على مسار التقرير وتوجهه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1084E0-40CF-48D5-AFF8-D5A87F34DD2D}"/>
              </a:ext>
            </a:extLst>
          </p:cNvPr>
          <p:cNvSpPr/>
          <p:nvPr/>
        </p:nvSpPr>
        <p:spPr>
          <a:xfrm>
            <a:off x="1917751" y="29010"/>
            <a:ext cx="98811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15000"/>
              </a:lnSpc>
              <a:buFont typeface="+mj-lt"/>
              <a:buAutoNum type="arabicPeriod" startAt="4"/>
            </a:pPr>
            <a:r>
              <a:rPr lang="ar-SA" sz="2000" b="1" dirty="0">
                <a:solidFill>
                  <a:srgbClr val="C0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المونتاج</a:t>
            </a:r>
            <a:r>
              <a:rPr lang="en-US" sz="20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 </a:t>
            </a:r>
            <a:endParaRPr lang="en-US" sz="2000" dirty="0">
              <a:solidFill>
                <a:srgbClr val="C00000"/>
              </a:solidFill>
            </a:endParaRPr>
          </a:p>
          <a:p>
            <a:pPr marL="90170" algn="r" rtl="1">
              <a:lnSpc>
                <a:spcPct val="115000"/>
              </a:lnSpc>
              <a:spcAft>
                <a:spcPts val="0"/>
              </a:spcAft>
            </a:pPr>
            <a:r>
              <a:rPr lang="ar-SA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يمكن لنا من خلال المونتاج التحكم في الأمور التالية</a:t>
            </a:r>
            <a:r>
              <a:rPr lang="en-US" sz="2000" b="1" u="sng" dirty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en-US" sz="2000" b="1" u="sng" dirty="0">
              <a:latin typeface="Times New Roman" panose="02020603050405020304" pitchFamily="18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719138" indent="-271463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S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تنسيق صور التقرير بحيث تخدم التعليق والمضمون</a:t>
            </a:r>
            <a:r>
              <a:rPr lang="en-US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719138" indent="-271463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S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انتقاء الأفضل من المداخلات، وذلك يتم تحت إشراف المراسل مباشرةً</a:t>
            </a:r>
            <a:r>
              <a:rPr lang="en-US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719138" indent="-271463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S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وضع ال</a:t>
            </a:r>
            <a:r>
              <a:rPr lang="en-US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Sound </a:t>
            </a:r>
            <a:r>
              <a:rPr lang="ar-SA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والمؤثرات الصوتية والغرافيك ضمن التقرير</a:t>
            </a:r>
            <a:r>
              <a:rPr lang="en-US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719138" indent="-271463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S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تنويع الصورة : بعيدة - متوسطة - وقريبة</a:t>
            </a:r>
            <a:r>
              <a:rPr lang="en-US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7CF926D-C127-4D8B-AA01-A9E7AB0477D9}"/>
              </a:ext>
            </a:extLst>
          </p:cNvPr>
          <p:cNvSpPr/>
          <p:nvPr/>
        </p:nvSpPr>
        <p:spPr>
          <a:xfrm>
            <a:off x="1723292" y="2581675"/>
            <a:ext cx="1029286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+mj-lt"/>
              <a:buAutoNum type="arabicPeriod" startAt="5"/>
            </a:pPr>
            <a:r>
              <a:rPr lang="ar-SA" sz="2200" b="1" dirty="0">
                <a:solidFill>
                  <a:srgbClr val="C00000"/>
                </a:solidFill>
                <a:ea typeface="Calibri" panose="020F0502020204030204" pitchFamily="34" charset="0"/>
              </a:rPr>
              <a:t>الجرافيك</a:t>
            </a:r>
            <a:r>
              <a:rPr lang="en-US" sz="22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</a:rPr>
              <a:t>هي وسائل توضيحية تضاف إلى التقرير (ليست من الصور المأخوذة من قبل المصور)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</a:rPr>
              <a:t>يعمل على تصميم الجرافيك المونتير أوقسم الجرافيك</a:t>
            </a:r>
            <a:r>
              <a:rPr lang="en-US" b="1" dirty="0" smtClean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ar-SA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أسباب </a:t>
            </a:r>
            <a:r>
              <a:rPr lang="ar-SA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اللجوء للجرافيك</a:t>
            </a:r>
            <a:r>
              <a:rPr lang="en-US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9138" lvl="0" indent="-271463" algn="r" rtl="1"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توضيح الفكرة (خريطة _ مخطط بياني ) </a:t>
            </a:r>
            <a:endParaRPr lang="en-US" b="1" dirty="0"/>
          </a:p>
          <a:p>
            <a:pPr marL="719138" lvl="0" indent="-271463" algn="r" rtl="1"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تأكيد فكرة وتكريسها (تعدادات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 (</a:t>
            </a:r>
            <a:endParaRPr lang="en-US" b="1" dirty="0"/>
          </a:p>
          <a:p>
            <a:pPr marL="719138" lvl="0" indent="-271463" algn="r" rtl="1"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عدم وجود مادة أساسية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/>
          </a:p>
          <a:p>
            <a:pPr marL="719138" lvl="0" indent="-271463" algn="r" rtl="1">
              <a:buFont typeface="Symbol" panose="05050102010706020507" pitchFamily="18" charset="2"/>
              <a:buChar char=""/>
            </a:pPr>
            <a:r>
              <a:rPr lang="ar-SA" b="1" dirty="0">
                <a:ea typeface="Calibri" panose="020F0502020204030204" pitchFamily="34" charset="0"/>
                <a:cs typeface="Simplified Arabic" panose="02020603050405020304" pitchFamily="18" charset="-78"/>
              </a:rPr>
              <a:t>إذا كان أخذ الصور يعاقب عليه قانونياً ولا يجوز أخلاقياً</a:t>
            </a:r>
            <a:r>
              <a:rPr lang="en-US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AF684D8-6571-4278-AE0E-0AC1FD6CF0C5}"/>
              </a:ext>
            </a:extLst>
          </p:cNvPr>
          <p:cNvSpPr/>
          <p:nvPr/>
        </p:nvSpPr>
        <p:spPr>
          <a:xfrm>
            <a:off x="2034073" y="137051"/>
            <a:ext cx="99650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200000"/>
              </a:lnSpc>
              <a:buFont typeface="+mj-lt"/>
              <a:buAutoNum type="arabicPeriod" startAt="6"/>
            </a:pPr>
            <a:r>
              <a:rPr lang="ar-SA" sz="2400" b="1" dirty="0">
                <a:solidFill>
                  <a:srgbClr val="C00000"/>
                </a:solidFill>
                <a:ea typeface="Calibri" panose="020F0502020204030204" pitchFamily="34" charset="0"/>
              </a:rPr>
              <a:t>المؤثرات: وهي نوعان</a:t>
            </a:r>
            <a:r>
              <a:rPr lang="en-US" sz="2400" b="1" dirty="0" smtClean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228600" indent="219075" algn="r" rtl="1">
              <a:lnSpc>
                <a:spcPct val="200000"/>
              </a:lnSpc>
            </a:pPr>
            <a:r>
              <a:rPr lang="ar-SA" sz="24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بصرية وصوتية.</a:t>
            </a:r>
            <a:endParaRPr lang="en-US" sz="2400" b="1" dirty="0" smtClean="0"/>
          </a:p>
          <a:p>
            <a:pPr algn="r" rtl="1">
              <a:lnSpc>
                <a:spcPct val="200000"/>
              </a:lnSpc>
              <a:spcAft>
                <a:spcPts val="0"/>
              </a:spcAft>
            </a:pPr>
            <a:r>
              <a:rPr lang="ar-E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ar-S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مثال </a:t>
            </a:r>
            <a:r>
              <a:rPr lang="ar-SA" sz="24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عن المؤثر البصري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lvl="0" indent="-342900" algn="r" rtl="1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179705" algn="r"/>
              </a:tabLst>
            </a:pPr>
            <a:r>
              <a:rPr lang="ar-SA" sz="2400" b="1" dirty="0">
                <a:ea typeface="Calibri" panose="020F0502020204030204" pitchFamily="34" charset="0"/>
              </a:rPr>
              <a:t>مزج الليل بالنهار (مثلاً: لجبل قاسيون بالنهار ورويداً رويداً يحل الليل)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/>
          </a:p>
          <a:p>
            <a:pPr marL="342900" lvl="0" indent="-342900" algn="r" rtl="1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179705" algn="r"/>
              </a:tabLst>
            </a:pPr>
            <a:r>
              <a:rPr lang="ar-SA" sz="2400" b="1" dirty="0">
                <a:ea typeface="Calibri" panose="020F0502020204030204" pitchFamily="34" charset="0"/>
              </a:rPr>
              <a:t>الإشارة بدائرة إلى أحد الأشخاص اللذين تتكلم عنهم أثناء التقرير من مجموعة من الأشخاص داخل صورة فوتوغرافية</a:t>
            </a:r>
            <a:r>
              <a:rPr lang="en-US" sz="2400" b="1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0DAAD61-C479-43AD-9C52-8AF56565B48D}"/>
              </a:ext>
            </a:extLst>
          </p:cNvPr>
          <p:cNvSpPr/>
          <p:nvPr/>
        </p:nvSpPr>
        <p:spPr>
          <a:xfrm>
            <a:off x="1950098" y="473407"/>
            <a:ext cx="978781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 startAt="7"/>
            </a:pPr>
            <a:r>
              <a:rPr lang="ar-SA" sz="2400" b="1" dirty="0">
                <a:solidFill>
                  <a:srgbClr val="C00000"/>
                </a:solidFill>
                <a:ea typeface="Calibri" panose="020F0502020204030204" pitchFamily="34" charset="0"/>
              </a:rPr>
              <a:t>الصور: لا بُدَّ من أخذ اللقطة التأسيسية</a:t>
            </a:r>
            <a:r>
              <a:rPr lang="en-US" sz="24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C0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400" dirty="0">
                <a:ea typeface="Calibri" panose="020F0502020204030204" pitchFamily="34" charset="0"/>
              </a:rPr>
              <a:t>اللقطة التأسيسية: مثال: إذا أردنا التعليق عن نقاش داخل مبنى الأمم المتحدة، فنأخذ لقطة للمبنى من الخارج، ثم ندخل للتصوير من الداخل.                </a:t>
            </a:r>
            <a:endParaRPr lang="en-US" sz="2400" dirty="0"/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أنواع هذه اللقطات: من حيث المُدّة</a:t>
            </a:r>
            <a:r>
              <a:rPr lang="en-US" sz="2400" b="1" dirty="0">
                <a:solidFill>
                  <a:srgbClr val="C00000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5475" lvl="0" indent="-1778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dirty="0">
                <a:ea typeface="Calibri" panose="020F0502020204030204" pitchFamily="34" charset="0"/>
              </a:rPr>
              <a:t>بعيدة: 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Long shot    </a:t>
            </a:r>
            <a:r>
              <a:rPr lang="ar-SA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 3 </a:t>
            </a:r>
            <a:r>
              <a:rPr lang="ar-SA" sz="2400" dirty="0">
                <a:ea typeface="Calibri" panose="020F0502020204030204" pitchFamily="34" charset="0"/>
              </a:rPr>
              <a:t>ثواني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dirty="0"/>
          </a:p>
          <a:p>
            <a:pPr marL="625475" lvl="0" indent="-1778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dirty="0">
                <a:ea typeface="Calibri" panose="020F0502020204030204" pitchFamily="34" charset="0"/>
              </a:rPr>
              <a:t>متوسطة: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shot  Medium </a:t>
            </a:r>
            <a:r>
              <a:rPr lang="ar-SA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  3 </a:t>
            </a:r>
            <a:r>
              <a:rPr lang="ar-EG" sz="2400" dirty="0">
                <a:ea typeface="Calibri" panose="020F0502020204030204" pitchFamily="34" charset="0"/>
              </a:rPr>
              <a:t>ثو</a:t>
            </a:r>
            <a:r>
              <a:rPr lang="ar-SA" sz="2400" dirty="0">
                <a:ea typeface="Calibri" panose="020F0502020204030204" pitchFamily="34" charset="0"/>
              </a:rPr>
              <a:t>اني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dirty="0"/>
          </a:p>
          <a:p>
            <a:pPr marL="625475" lvl="0" indent="-1778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ar-SA" sz="2400" dirty="0">
                <a:ea typeface="Calibri" panose="020F0502020204030204" pitchFamily="34" charset="0"/>
              </a:rPr>
              <a:t>قريبة: 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Close Up</a:t>
            </a:r>
            <a:r>
              <a:rPr lang="ar-SA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   3</a:t>
            </a:r>
            <a:r>
              <a:rPr lang="ar-SA" sz="2400" dirty="0">
                <a:ea typeface="Calibri" panose="020F0502020204030204" pitchFamily="34" charset="0"/>
              </a:rPr>
              <a:t>ثواني</a:t>
            </a:r>
            <a:r>
              <a:rPr lang="en-US" sz="2400" dirty="0"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1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635</Words>
  <Application>Microsoft Office PowerPoint</Application>
  <PresentationFormat>Custom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البرامج الإخبارية</dc:title>
  <dc:creator>Khaled M. Ayad</dc:creator>
  <cp:lastModifiedBy>ahmed ayad</cp:lastModifiedBy>
  <cp:revision>122</cp:revision>
  <dcterms:created xsi:type="dcterms:W3CDTF">2020-03-16T06:37:39Z</dcterms:created>
  <dcterms:modified xsi:type="dcterms:W3CDTF">2020-03-20T15:48:19Z</dcterms:modified>
</cp:coreProperties>
</file>